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363" r:id="rId2"/>
    <p:sldId id="365" r:id="rId3"/>
    <p:sldId id="371" r:id="rId4"/>
    <p:sldId id="366" r:id="rId5"/>
    <p:sldId id="372" r:id="rId6"/>
    <p:sldId id="367" r:id="rId7"/>
    <p:sldId id="369" r:id="rId8"/>
    <p:sldId id="370" r:id="rId9"/>
    <p:sldId id="374" r:id="rId10"/>
    <p:sldId id="373" r:id="rId11"/>
    <p:sldId id="376" r:id="rId12"/>
    <p:sldId id="375" r:id="rId13"/>
    <p:sldId id="377" r:id="rId14"/>
    <p:sldId id="385" r:id="rId15"/>
    <p:sldId id="379" r:id="rId16"/>
    <p:sldId id="412" r:id="rId17"/>
    <p:sldId id="378" r:id="rId18"/>
    <p:sldId id="380" r:id="rId19"/>
    <p:sldId id="386" r:id="rId20"/>
    <p:sldId id="411" r:id="rId21"/>
    <p:sldId id="383" r:id="rId22"/>
    <p:sldId id="391" r:id="rId23"/>
    <p:sldId id="390" r:id="rId24"/>
    <p:sldId id="382" r:id="rId25"/>
    <p:sldId id="392" r:id="rId26"/>
    <p:sldId id="393" r:id="rId27"/>
    <p:sldId id="403" r:id="rId28"/>
    <p:sldId id="406" r:id="rId29"/>
    <p:sldId id="410" r:id="rId30"/>
    <p:sldId id="399" r:id="rId31"/>
    <p:sldId id="400" r:id="rId32"/>
    <p:sldId id="409" r:id="rId33"/>
    <p:sldId id="408" r:id="rId34"/>
    <p:sldId id="396" r:id="rId35"/>
    <p:sldId id="394" r:id="rId36"/>
    <p:sldId id="395" r:id="rId37"/>
    <p:sldId id="398" r:id="rId38"/>
    <p:sldId id="397" r:id="rId39"/>
    <p:sldId id="384" r:id="rId40"/>
    <p:sldId id="401" r:id="rId41"/>
    <p:sldId id="402" r:id="rId42"/>
    <p:sldId id="404" r:id="rId43"/>
    <p:sldId id="405" r:id="rId44"/>
    <p:sldId id="407" r:id="rId45"/>
    <p:sldId id="387" r:id="rId46"/>
    <p:sldId id="388" r:id="rId47"/>
    <p:sldId id="389" r:id="rId48"/>
    <p:sldId id="317" r:id="rId49"/>
    <p:sldId id="341" r:id="rId50"/>
    <p:sldId id="348" r:id="rId51"/>
    <p:sldId id="349" r:id="rId52"/>
    <p:sldId id="350" r:id="rId53"/>
    <p:sldId id="351" r:id="rId54"/>
    <p:sldId id="342" r:id="rId55"/>
    <p:sldId id="324" r:id="rId56"/>
    <p:sldId id="334" r:id="rId57"/>
    <p:sldId id="339" r:id="rId58"/>
    <p:sldId id="325" r:id="rId59"/>
    <p:sldId id="331" r:id="rId60"/>
    <p:sldId id="332" r:id="rId61"/>
    <p:sldId id="361" r:id="rId62"/>
    <p:sldId id="362" r:id="rId63"/>
    <p:sldId id="346" r:id="rId64"/>
    <p:sldId id="345" r:id="rId65"/>
    <p:sldId id="344" r:id="rId66"/>
    <p:sldId id="340" r:id="rId67"/>
    <p:sldId id="343" r:id="rId68"/>
    <p:sldId id="352" r:id="rId69"/>
    <p:sldId id="358" r:id="rId70"/>
    <p:sldId id="360" r:id="rId71"/>
    <p:sldId id="335" r:id="rId72"/>
    <p:sldId id="353" r:id="rId73"/>
    <p:sldId id="354" r:id="rId74"/>
    <p:sldId id="359" r:id="rId75"/>
    <p:sldId id="336" r:id="rId76"/>
    <p:sldId id="338" r:id="rId77"/>
    <p:sldId id="337" r:id="rId78"/>
    <p:sldId id="347" r:id="rId79"/>
    <p:sldId id="357" r:id="rId80"/>
    <p:sldId id="355" r:id="rId81"/>
    <p:sldId id="356" r:id="rId82"/>
    <p:sldId id="319" r:id="rId83"/>
    <p:sldId id="320" r:id="rId84"/>
    <p:sldId id="321" r:id="rId85"/>
    <p:sldId id="323" r:id="rId86"/>
    <p:sldId id="328" r:id="rId87"/>
    <p:sldId id="329" r:id="rId88"/>
    <p:sldId id="333" r:id="rId89"/>
    <p:sldId id="326" r:id="rId90"/>
    <p:sldId id="327" r:id="rId91"/>
    <p:sldId id="318" r:id="rId92"/>
    <p:sldId id="322" r:id="rId93"/>
    <p:sldId id="283" r:id="rId94"/>
    <p:sldId id="299" r:id="rId95"/>
    <p:sldId id="289" r:id="rId96"/>
    <p:sldId id="286" r:id="rId97"/>
    <p:sldId id="287" r:id="rId98"/>
    <p:sldId id="288" r:id="rId99"/>
    <p:sldId id="290" r:id="rId100"/>
    <p:sldId id="291" r:id="rId101"/>
    <p:sldId id="292" r:id="rId102"/>
    <p:sldId id="284" r:id="rId103"/>
    <p:sldId id="300" r:id="rId104"/>
    <p:sldId id="301" r:id="rId105"/>
    <p:sldId id="302" r:id="rId106"/>
    <p:sldId id="303" r:id="rId107"/>
    <p:sldId id="306" r:id="rId108"/>
    <p:sldId id="304" r:id="rId109"/>
    <p:sldId id="305" r:id="rId110"/>
    <p:sldId id="307" r:id="rId111"/>
    <p:sldId id="308" r:id="rId112"/>
    <p:sldId id="296" r:id="rId113"/>
    <p:sldId id="297" r:id="rId114"/>
    <p:sldId id="310" r:id="rId115"/>
    <p:sldId id="311" r:id="rId116"/>
    <p:sldId id="312" r:id="rId117"/>
    <p:sldId id="298" r:id="rId118"/>
    <p:sldId id="314" r:id="rId119"/>
    <p:sldId id="315" r:id="rId120"/>
    <p:sldId id="316" r:id="rId121"/>
    <p:sldId id="309" r:id="rId122"/>
    <p:sldId id="294" r:id="rId123"/>
    <p:sldId id="293" r:id="rId124"/>
    <p:sldId id="313" r:id="rId125"/>
    <p:sldId id="295" r:id="rId126"/>
    <p:sldId id="256" r:id="rId127"/>
    <p:sldId id="257" r:id="rId128"/>
    <p:sldId id="274" r:id="rId129"/>
    <p:sldId id="258" r:id="rId130"/>
    <p:sldId id="259" r:id="rId131"/>
    <p:sldId id="260" r:id="rId132"/>
    <p:sldId id="261" r:id="rId133"/>
    <p:sldId id="262" r:id="rId134"/>
    <p:sldId id="263" r:id="rId135"/>
    <p:sldId id="264" r:id="rId136"/>
    <p:sldId id="266" r:id="rId137"/>
    <p:sldId id="275" r:id="rId138"/>
    <p:sldId id="268" r:id="rId139"/>
    <p:sldId id="267" r:id="rId140"/>
    <p:sldId id="269" r:id="rId141"/>
    <p:sldId id="270" r:id="rId142"/>
    <p:sldId id="265" r:id="rId143"/>
    <p:sldId id="273" r:id="rId144"/>
    <p:sldId id="271" r:id="rId145"/>
    <p:sldId id="272" r:id="rId146"/>
    <p:sldId id="282" r:id="rId147"/>
    <p:sldId id="277" r:id="rId148"/>
    <p:sldId id="279" r:id="rId149"/>
    <p:sldId id="281" r:id="rId15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4 (29/07/2019)" id="{F1B1DCC2-59F7-47FB-B72F-030298CE1019}">
          <p14:sldIdLst>
            <p14:sldId id="363"/>
            <p14:sldId id="365"/>
            <p14:sldId id="371"/>
            <p14:sldId id="366"/>
            <p14:sldId id="372"/>
            <p14:sldId id="367"/>
            <p14:sldId id="369"/>
            <p14:sldId id="370"/>
            <p14:sldId id="374"/>
            <p14:sldId id="373"/>
            <p14:sldId id="376"/>
            <p14:sldId id="375"/>
            <p14:sldId id="377"/>
            <p14:sldId id="385"/>
            <p14:sldId id="379"/>
            <p14:sldId id="412"/>
            <p14:sldId id="378"/>
            <p14:sldId id="380"/>
            <p14:sldId id="386"/>
            <p14:sldId id="411"/>
            <p14:sldId id="383"/>
            <p14:sldId id="391"/>
            <p14:sldId id="390"/>
            <p14:sldId id="382"/>
            <p14:sldId id="392"/>
            <p14:sldId id="393"/>
            <p14:sldId id="403"/>
            <p14:sldId id="406"/>
            <p14:sldId id="410"/>
            <p14:sldId id="399"/>
            <p14:sldId id="400"/>
            <p14:sldId id="409"/>
            <p14:sldId id="408"/>
            <p14:sldId id="396"/>
            <p14:sldId id="394"/>
            <p14:sldId id="395"/>
            <p14:sldId id="398"/>
            <p14:sldId id="397"/>
            <p14:sldId id="384"/>
            <p14:sldId id="401"/>
            <p14:sldId id="402"/>
            <p14:sldId id="404"/>
            <p14:sldId id="405"/>
            <p14:sldId id="407"/>
            <p14:sldId id="387"/>
            <p14:sldId id="388"/>
            <p14:sldId id="389"/>
          </p14:sldIdLst>
        </p14:section>
        <p14:section name="Sprint 3 (02/07/2019)" id="{F4E49053-9984-4D82-87B4-B3EDEDE0534F}">
          <p14:sldIdLst>
            <p14:sldId id="317"/>
            <p14:sldId id="341"/>
            <p14:sldId id="348"/>
            <p14:sldId id="349"/>
            <p14:sldId id="350"/>
            <p14:sldId id="351"/>
            <p14:sldId id="342"/>
            <p14:sldId id="324"/>
            <p14:sldId id="334"/>
            <p14:sldId id="339"/>
            <p14:sldId id="325"/>
            <p14:sldId id="331"/>
            <p14:sldId id="332"/>
            <p14:sldId id="361"/>
            <p14:sldId id="362"/>
            <p14:sldId id="346"/>
            <p14:sldId id="345"/>
            <p14:sldId id="344"/>
            <p14:sldId id="340"/>
            <p14:sldId id="343"/>
            <p14:sldId id="352"/>
            <p14:sldId id="358"/>
            <p14:sldId id="360"/>
            <p14:sldId id="335"/>
            <p14:sldId id="353"/>
            <p14:sldId id="354"/>
            <p14:sldId id="359"/>
            <p14:sldId id="336"/>
            <p14:sldId id="338"/>
            <p14:sldId id="337"/>
            <p14:sldId id="347"/>
            <p14:sldId id="357"/>
            <p14:sldId id="355"/>
            <p14:sldId id="356"/>
            <p14:sldId id="319"/>
            <p14:sldId id="320"/>
            <p14:sldId id="321"/>
            <p14:sldId id="323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106" dt="2019-07-30T09:10:07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modSp add del">
        <pc:chgData name="Davor Josipovic" userId="c5beaa7c1ac2955a" providerId="LiveId" clId="{928B64CB-8E17-415B-A7C7-520D347E7D84}" dt="2019-07-29T07:23:05.925" v="461" actId="2696"/>
        <pc:sldMkLst>
          <pc:docMk/>
          <pc:sldMk cId="1235314878" sldId="368"/>
        </pc:sldMkLst>
        <pc:spChg chg="mod">
          <ac:chgData name="Davor Josipovic" userId="c5beaa7c1ac2955a" providerId="LiveId" clId="{928B64CB-8E17-415B-A7C7-520D347E7D84}" dt="2019-07-29T07:20:39.332" v="437" actId="403"/>
          <ac:spMkLst>
            <pc:docMk/>
            <pc:sldMk cId="1235314878" sldId="368"/>
            <ac:spMk id="2" creationId="{F67B9DCF-58EB-45F6-8AFE-12EC44EFB13D}"/>
          </ac:spMkLst>
        </pc:spChg>
        <pc:spChg chg="add mod">
          <ac:chgData name="Davor Josipovic" userId="c5beaa7c1ac2955a" providerId="LiveId" clId="{928B64CB-8E17-415B-A7C7-520D347E7D84}" dt="2019-07-29T07:22:57.725" v="460" actId="14100"/>
          <ac:spMkLst>
            <pc:docMk/>
            <pc:sldMk cId="1235314878" sldId="368"/>
            <ac:spMk id="4" creationId="{49D129C0-34E7-4DF0-A949-94209E2D6676}"/>
          </ac:spMkLst>
        </pc:sp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add del">
        <pc:chgData name="Davor Josipovic" userId="c5beaa7c1ac2955a" providerId="LiveId" clId="{928B64CB-8E17-415B-A7C7-520D347E7D84}" dt="2019-07-29T07:30:38.271" v="573" actId="2696"/>
        <pc:sldMkLst>
          <pc:docMk/>
          <pc:sldMk cId="3137961678" sldId="371"/>
        </pc:sldMkLst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 del">
        <pc:chgData name="Davor Josipovic" userId="c5beaa7c1ac2955a" providerId="LiveId" clId="{928B64CB-8E17-415B-A7C7-520D347E7D84}" dt="2019-07-29T07:57:45.070" v="1104" actId="2696"/>
        <pc:sldMkLst>
          <pc:docMk/>
          <pc:sldMk cId="2385921737" sldId="379"/>
        </pc:sldMkLst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 del">
        <pc:chgData name="Davor Josipovic" userId="c5beaa7c1ac2955a" providerId="LiveId" clId="{928B64CB-8E17-415B-A7C7-520D347E7D84}" dt="2019-07-29T08:22:58.075" v="1832" actId="2696"/>
        <pc:sldMkLst>
          <pc:docMk/>
          <pc:sldMk cId="3319058050" sldId="381"/>
        </pc:sldMkLst>
        <pc:spChg chg="mod">
          <ac:chgData name="Davor Josipovic" userId="c5beaa7c1ac2955a" providerId="LiveId" clId="{928B64CB-8E17-415B-A7C7-520D347E7D84}" dt="2019-07-29T08:12:23.793" v="1628" actId="20577"/>
          <ac:spMkLst>
            <pc:docMk/>
            <pc:sldMk cId="3319058050" sldId="381"/>
            <ac:spMk id="2" creationId="{68AECAF1-74B0-4AA5-84B1-198DD83284B1}"/>
          </ac:spMkLst>
        </pc:spChg>
        <pc:spChg chg="del">
          <ac:chgData name="Davor Josipovic" userId="c5beaa7c1ac2955a" providerId="LiveId" clId="{928B64CB-8E17-415B-A7C7-520D347E7D84}" dt="2019-07-29T08:17:09.751" v="1672"/>
          <ac:spMkLst>
            <pc:docMk/>
            <pc:sldMk cId="3319058050" sldId="381"/>
            <ac:spMk id="3" creationId="{104A3DA2-5C08-4954-BFDC-2BBAC84D94D0}"/>
          </ac:spMkLst>
        </pc:spChg>
        <pc:picChg chg="add mod">
          <ac:chgData name="Davor Josipovic" userId="c5beaa7c1ac2955a" providerId="LiveId" clId="{928B64CB-8E17-415B-A7C7-520D347E7D84}" dt="2019-07-29T08:17:09.751" v="1672"/>
          <ac:picMkLst>
            <pc:docMk/>
            <pc:sldMk cId="3319058050" sldId="381"/>
            <ac:picMk id="5" creationId="{6F3CE57A-F1D5-4A48-B8B9-F3352ADC85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7-30T10:07:47.159" v="7752" actId="5793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 add del">
        <pc:chgData name="Davor Josipovic" userId="c5beaa7c1ac2955a" providerId="LiveId" clId="{AA192CAC-6486-4EDF-A55B-BD09A2B748C1}" dt="2019-07-30T09:11:22.716" v="7737" actId="2696"/>
        <pc:sldMkLst>
          <pc:docMk/>
          <pc:sldMk cId="236234884" sldId="364"/>
        </pc:sldMkLst>
        <pc:spChg chg="mod">
          <ac:chgData name="Davor Josipovic" userId="c5beaa7c1ac2955a" providerId="LiveId" clId="{AA192CAC-6486-4EDF-A55B-BD09A2B748C1}" dt="2019-07-12T19:23:25.819" v="4384" actId="20577"/>
          <ac:spMkLst>
            <pc:docMk/>
            <pc:sldMk cId="236234884" sldId="364"/>
            <ac:spMk id="2" creationId="{0D6CBCD6-B8F8-4337-B603-D5A65C256163}"/>
          </ac:spMkLst>
        </pc:spChg>
        <pc:spChg chg="mod">
          <ac:chgData name="Davor Josipovic" userId="c5beaa7c1ac2955a" providerId="LiveId" clId="{AA192CAC-6486-4EDF-A55B-BD09A2B748C1}" dt="2019-07-12T19:28:26.664" v="4498" actId="20577"/>
          <ac:spMkLst>
            <pc:docMk/>
            <pc:sldMk cId="236234884" sldId="364"/>
            <ac:spMk id="3" creationId="{FAA01B03-B921-4A0D-881B-414EEFDFC190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addSp delSp modSp add del">
        <pc:chgData name="Davor Josipovic" userId="c5beaa7c1ac2955a" providerId="LiveId" clId="{AA192CAC-6486-4EDF-A55B-BD09A2B748C1}" dt="2019-07-29T23:02:06.429" v="7012" actId="2696"/>
        <pc:sldMkLst>
          <pc:docMk/>
          <pc:sldMk cId="609751653" sldId="401"/>
        </pc:sldMkLst>
        <pc:spChg chg="mod">
          <ac:chgData name="Davor Josipovic" userId="c5beaa7c1ac2955a" providerId="LiveId" clId="{AA192CAC-6486-4EDF-A55B-BD09A2B748C1}" dt="2019-07-29T22:30:02.522" v="6117" actId="20577"/>
          <ac:spMkLst>
            <pc:docMk/>
            <pc:sldMk cId="609751653" sldId="401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29:35.091" v="6097" actId="478"/>
          <ac:picMkLst>
            <pc:docMk/>
            <pc:sldMk cId="609751653" sldId="401"/>
            <ac:picMk id="2" creationId="{B0B9485B-E504-4C3F-B852-64D590C4903E}"/>
          </ac:picMkLst>
        </pc:picChg>
        <pc:picChg chg="add mod ord">
          <ac:chgData name="Davor Josipovic" userId="c5beaa7c1ac2955a" providerId="LiveId" clId="{AA192CAC-6486-4EDF-A55B-BD09A2B748C1}" dt="2019-07-29T22:29:48.674" v="6101" actId="14100"/>
          <ac:picMkLst>
            <pc:docMk/>
            <pc:sldMk cId="609751653" sldId="401"/>
            <ac:picMk id="3" creationId="{C6AD1732-4628-402D-9FA8-764CB106B5E0}"/>
          </ac:picMkLst>
        </pc:picChg>
      </pc:sldChg>
      <pc:sldChg chg="addSp delSp modSp add del">
        <pc:chgData name="Davor Josipovic" userId="c5beaa7c1ac2955a" providerId="LiveId" clId="{AA192CAC-6486-4EDF-A55B-BD09A2B748C1}" dt="2019-07-29T23:02:06.522" v="7013" actId="2696"/>
        <pc:sldMkLst>
          <pc:docMk/>
          <pc:sldMk cId="858972275" sldId="402"/>
        </pc:sldMkLst>
        <pc:picChg chg="add mod ord">
          <ac:chgData name="Davor Josipovic" userId="c5beaa7c1ac2955a" providerId="LiveId" clId="{AA192CAC-6486-4EDF-A55B-BD09A2B748C1}" dt="2019-07-29T22:32:28.791" v="6123" actId="14100"/>
          <ac:picMkLst>
            <pc:docMk/>
            <pc:sldMk cId="858972275" sldId="402"/>
            <ac:picMk id="2" creationId="{7ECD98A0-A8B0-4C2D-88E5-C835ECEF2EA9}"/>
          </ac:picMkLst>
        </pc:picChg>
        <pc:picChg chg="del">
          <ac:chgData name="Davor Josipovic" userId="c5beaa7c1ac2955a" providerId="LiveId" clId="{AA192CAC-6486-4EDF-A55B-BD09A2B748C1}" dt="2019-07-29T22:32:21.101" v="6119" actId="478"/>
          <ac:picMkLst>
            <pc:docMk/>
            <pc:sldMk cId="858972275" sldId="402"/>
            <ac:picMk id="3" creationId="{C6AD1732-4628-402D-9FA8-764CB106B5E0}"/>
          </ac:picMkLst>
        </pc:picChg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Sp delSp modSp add del modNotesTx">
        <pc:chgData name="Davor Josipovic" userId="c5beaa7c1ac2955a" providerId="LiveId" clId="{AA192CAC-6486-4EDF-A55B-BD09A2B748C1}" dt="2019-07-29T23:02:06.562" v="7014" actId="2696"/>
        <pc:sldMkLst>
          <pc:docMk/>
          <pc:sldMk cId="3611112606" sldId="404"/>
        </pc:sldMkLst>
        <pc:picChg chg="del">
          <ac:chgData name="Davor Josipovic" userId="c5beaa7c1ac2955a" providerId="LiveId" clId="{AA192CAC-6486-4EDF-A55B-BD09A2B748C1}" dt="2019-07-29T22:39:34.304" v="6327" actId="478"/>
          <ac:picMkLst>
            <pc:docMk/>
            <pc:sldMk cId="3611112606" sldId="404"/>
            <ac:picMk id="2" creationId="{7ECD98A0-A8B0-4C2D-88E5-C835ECEF2EA9}"/>
          </ac:picMkLst>
        </pc:picChg>
        <pc:picChg chg="add mod ord">
          <ac:chgData name="Davor Josipovic" userId="c5beaa7c1ac2955a" providerId="LiveId" clId="{AA192CAC-6486-4EDF-A55B-BD09A2B748C1}" dt="2019-07-29T22:40:26.531" v="6379" actId="14100"/>
          <ac:picMkLst>
            <pc:docMk/>
            <pc:sldMk cId="3611112606" sldId="404"/>
            <ac:picMk id="3" creationId="{EFDE4C39-E811-4DF9-9D2C-7D869F2052D0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 del">
        <pc:chgData name="Davor Josipovic" userId="c5beaa7c1ac2955a" providerId="LiveId" clId="{AA192CAC-6486-4EDF-A55B-BD09A2B748C1}" dt="2019-07-29T23:02:06.600" v="7015" actId="2696"/>
        <pc:sldMkLst>
          <pc:docMk/>
          <pc:sldMk cId="4182780100" sldId="405"/>
        </pc:sldMkLst>
        <pc:spChg chg="mod">
          <ac:chgData name="Davor Josipovic" userId="c5beaa7c1ac2955a" providerId="LiveId" clId="{AA192CAC-6486-4EDF-A55B-BD09A2B748C1}" dt="2019-07-29T22:42:45.351" v="6466" actId="20577"/>
          <ac:spMkLst>
            <pc:docMk/>
            <pc:sldMk cId="4182780100" sldId="40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42:57.385" v="6471" actId="14100"/>
          <ac:picMkLst>
            <pc:docMk/>
            <pc:sldMk cId="4182780100" sldId="405"/>
            <ac:picMk id="2" creationId="{3648CBCC-F5DD-4965-99B4-A1F553C2FF79}"/>
          </ac:picMkLst>
        </pc:picChg>
        <pc:picChg chg="del">
          <ac:chgData name="Davor Josipovic" userId="c5beaa7c1ac2955a" providerId="LiveId" clId="{AA192CAC-6486-4EDF-A55B-BD09A2B748C1}" dt="2019-07-29T22:42:48.378" v="6467" actId="478"/>
          <ac:picMkLst>
            <pc:docMk/>
            <pc:sldMk cId="4182780100" sldId="405"/>
            <ac:picMk id="3" creationId="{EFDE4C39-E811-4DF9-9D2C-7D869F2052D0}"/>
          </ac:picMkLst>
        </pc:picChg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Sp delSp modSp add del">
        <pc:chgData name="Davor Josipovic" userId="c5beaa7c1ac2955a" providerId="LiveId" clId="{AA192CAC-6486-4EDF-A55B-BD09A2B748C1}" dt="2019-07-29T23:02:06.650" v="7016" actId="2696"/>
        <pc:sldMkLst>
          <pc:docMk/>
          <pc:sldMk cId="1234988363" sldId="407"/>
        </pc:sldMkLst>
        <pc:spChg chg="mod">
          <ac:chgData name="Davor Josipovic" userId="c5beaa7c1ac2955a" providerId="LiveId" clId="{AA192CAC-6486-4EDF-A55B-BD09A2B748C1}" dt="2019-07-29T22:49:00.029" v="6626" actId="20577"/>
          <ac:spMkLst>
            <pc:docMk/>
            <pc:sldMk cId="1234988363" sldId="407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48:32.604" v="6604" actId="478"/>
          <ac:picMkLst>
            <pc:docMk/>
            <pc:sldMk cId="1234988363" sldId="407"/>
            <ac:picMk id="2" creationId="{3648CBCC-F5DD-4965-99B4-A1F553C2FF79}"/>
          </ac:picMkLst>
        </pc:picChg>
        <pc:picChg chg="add mod ord">
          <ac:chgData name="Davor Josipovic" userId="c5beaa7c1ac2955a" providerId="LiveId" clId="{AA192CAC-6486-4EDF-A55B-BD09A2B748C1}" dt="2019-07-29T22:48:42.677" v="6608" actId="14100"/>
          <ac:picMkLst>
            <pc:docMk/>
            <pc:sldMk cId="1234988363" sldId="407"/>
            <ac:picMk id="3" creationId="{FF58EDFD-483B-442B-8A00-3B09E5F5AB1E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add del">
        <pc:chgData name="Davor Josipovic" userId="c5beaa7c1ac2955a" providerId="LiveId" clId="{AA192CAC-6486-4EDF-A55B-BD09A2B748C1}" dt="2019-07-30T08:36:40.121" v="7550"/>
        <pc:sldMkLst>
          <pc:docMk/>
          <pc:sldMk cId="3227864491" sldId="411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2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7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Omwille</a:t>
            </a:r>
            <a:r>
              <a:rPr lang="en-US" dirty="0"/>
              <a:t> van </a:t>
            </a:r>
            <a:r>
              <a:rPr lang="en-US" dirty="0" err="1"/>
              <a:t>aggregatie</a:t>
            </a:r>
            <a:r>
              <a:rPr lang="en-US" dirty="0"/>
              <a:t> op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de </a:t>
            </a:r>
            <a:r>
              <a:rPr lang="en-US" dirty="0" err="1"/>
              <a:t>tsoutlier</a:t>
            </a:r>
            <a:r>
              <a:rPr lang="en-US" dirty="0"/>
              <a:t> plot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lichtjes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4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5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0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intussentijd</a:t>
            </a:r>
            <a:r>
              <a:rPr lang="en-US" dirty="0"/>
              <a:t> de </a:t>
            </a:r>
            <a:r>
              <a:rPr lang="en-US" dirty="0" err="1"/>
              <a:t>situatie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geleidelijk</a:t>
            </a:r>
            <a:r>
              <a:rPr lang="en-US" dirty="0"/>
              <a:t> is </a:t>
            </a:r>
            <a:r>
              <a:rPr lang="en-US" dirty="0" err="1"/>
              <a:t>gewijzigd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abrupt.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4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1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missing data!!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shifts?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by day --&gt;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frequency (like BAOL033X) which has 20x or more datapoints than others, and thus has a higher weight on the distribution.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BAOL040X and BAOL010X and BAOL094X from the same region? And BAOL070X? This latter might be amplifying the left skewness.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data with a timestamp is taken into consideration.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1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0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5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6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rood </a:t>
            </a:r>
            <a:r>
              <a:rPr lang="en-US" dirty="0" err="1"/>
              <a:t>een</a:t>
            </a:r>
            <a:r>
              <a:rPr lang="en-US" dirty="0"/>
              <a:t> flat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4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green curve s the robust estimate for in v0.02 (mean = 1033.317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9.586297). The yellow one is the old estimate (1034.2 // 9.93342).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8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Rechts</a:t>
            </a:r>
            <a:r>
              <a:rPr lang="en-US" dirty="0"/>
              <a:t>: </a:t>
            </a:r>
            <a:r>
              <a:rPr lang="en-US" dirty="0" err="1"/>
              <a:t>oude</a:t>
            </a:r>
            <a:r>
              <a:rPr lang="en-US" dirty="0"/>
              <a:t> v0.02: </a:t>
            </a:r>
            <a:r>
              <a:rPr lang="en-US" dirty="0" err="1"/>
              <a:t>eerste</a:t>
            </a:r>
            <a:r>
              <a:rPr lang="en-US" dirty="0"/>
              <a:t> punt is </a:t>
            </a:r>
            <a:r>
              <a:rPr lang="en-US" dirty="0" err="1"/>
              <a:t>geen</a:t>
            </a:r>
            <a:r>
              <a:rPr lang="en-US" dirty="0"/>
              <a:t> outlier</a:t>
            </a:r>
          </a:p>
          <a:p>
            <a:r>
              <a:rPr lang="en-US" dirty="0"/>
              <a:t>Links: </a:t>
            </a:r>
            <a:r>
              <a:rPr lang="en-US" dirty="0" err="1"/>
              <a:t>nieuwe</a:t>
            </a:r>
            <a:r>
              <a:rPr lang="en-US" dirty="0"/>
              <a:t> v0.03: is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Bedoeling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VMM data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gelijkaardige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4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Voordeel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de data </a:t>
            </a:r>
            <a:r>
              <a:rPr lang="en-US" dirty="0" err="1"/>
              <a:t>wel</a:t>
            </a:r>
            <a:r>
              <a:rPr lang="en-US" dirty="0"/>
              <a:t> “valid is” … 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het </a:t>
            </a:r>
            <a:r>
              <a:rPr lang="en-US" dirty="0" err="1"/>
              <a:t>wel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</a:t>
            </a:r>
            <a:r>
              <a:rPr lang="en-US" dirty="0"/>
              <a:t>: 10 and 30 cmH2O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30/07/2019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1.emf"/><Relationship Id="rId4" Type="http://schemas.openxmlformats.org/officeDocument/2006/relationships/package" Target="../embeddings/Microsoft_Excel_Worksheet.xls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1#issuecomment-50768593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ellitrack.nl/tracke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blob/levelshifts/src/r/outliers/outliers_comparison_geotech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github.com/DOV-Vlaanderen/groundwater-logger-validation/issues/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V-Vlaanderen/groundwater-logger-validation/issues/2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diagnostic</a:t>
            </a:r>
            <a:r>
              <a:rPr lang="nl-BE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31716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clean a-priori data</a:t>
            </a:r>
          </a:p>
        </p:txBody>
      </p:sp>
      <p:pic>
        <p:nvPicPr>
          <p:cNvPr id="3074" name="Picture 2" descr="https://user-images.githubusercontent.com/4161918/61657647-ba8e5100-acc3-11e9-9ed9-5ea1ec32f31c.png">
            <a:extLst>
              <a:ext uri="{FF2B5EF4-FFF2-40B4-BE49-F238E27FC236}">
                <a16:creationId xmlns:a16="http://schemas.microsoft.com/office/drawing/2014/main" id="{F1466F35-A402-4B24-9017-FE547ED28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363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39B-AE8B-45D3-A6DB-2E33B285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pressure: aggregated clean a-priori data</a:t>
            </a:r>
          </a:p>
        </p:txBody>
      </p:sp>
      <p:pic>
        <p:nvPicPr>
          <p:cNvPr id="7170" name="Picture 2" descr="https://user-images.githubusercontent.com/4161918/61658647-1528ac80-acc6-11e9-97c8-1fd8f448eee9.png">
            <a:extLst>
              <a:ext uri="{FF2B5EF4-FFF2-40B4-BE49-F238E27FC236}">
                <a16:creationId xmlns:a16="http://schemas.microsoft.com/office/drawing/2014/main" id="{2E955D0D-BFF7-4C7C-9F80-E9712FB04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0" y="1825625"/>
            <a:ext cx="994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750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60C-8953-4C62-A56C-F5717891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apriori</a:t>
            </a:r>
            <a:r>
              <a:rPr lang="en-US" dirty="0"/>
              <a:t> air pressure</a:t>
            </a:r>
            <a:br>
              <a:rPr lang="en-US" dirty="0"/>
            </a:br>
            <a:r>
              <a:rPr lang="en-US" sz="1800" dirty="0"/>
              <a:t>red (</a:t>
            </a:r>
            <a:r>
              <a:rPr lang="en-US" sz="1800" dirty="0" err="1"/>
              <a:t>sd</a:t>
            </a:r>
            <a:r>
              <a:rPr lang="en-US" sz="1800" dirty="0"/>
              <a:t>/mean), green (robust), yellow (robust old data)</a:t>
            </a:r>
            <a:r>
              <a:rPr lang="en-US" dirty="0"/>
              <a:t> </a:t>
            </a:r>
          </a:p>
        </p:txBody>
      </p:sp>
      <p:pic>
        <p:nvPicPr>
          <p:cNvPr id="6146" name="Picture 2" descr="https://user-images.githubusercontent.com/4161918/61661164-c3832080-accb-11e9-8d28-5036f122a311.png">
            <a:extLst>
              <a:ext uri="{FF2B5EF4-FFF2-40B4-BE49-F238E27FC236}">
                <a16:creationId xmlns:a16="http://schemas.microsoft.com/office/drawing/2014/main" id="{D597E6E9-3687-4FCA-AC65-32311FB804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0" y="1825625"/>
            <a:ext cx="4778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ser-images.githubusercontent.com/4161918/61658669-2376c880-acc6-11e9-8a2a-ee862eb6ba3b.png">
            <a:extLst>
              <a:ext uri="{FF2B5EF4-FFF2-40B4-BE49-F238E27FC236}">
                <a16:creationId xmlns:a16="http://schemas.microsoft.com/office/drawing/2014/main" id="{3845DE4D-F075-4258-91F4-D8124AA3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273" y="5058000"/>
            <a:ext cx="19767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5D0B063-2FD4-4290-B514-72BC8EADC668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5526"/>
              <a:gd name="adj2" fmla="val 10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A-priori pressure data is as good as it can get…</a:t>
            </a:r>
          </a:p>
        </p:txBody>
      </p:sp>
    </p:spTree>
    <p:extLst>
      <p:ext uri="{BB962C8B-B14F-4D97-AF65-F5344CB8AC3E}">
        <p14:creationId xmlns:p14="http://schemas.microsoft.com/office/powerpoint/2010/main" val="11573526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8B66A1-D8B8-4B7B-993E-A4A58AFF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264"/>
            <a:ext cx="6120000" cy="3442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96F2-9BF7-4D29-901D-AA7C6C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(BAOL005X_72525)</a:t>
            </a:r>
            <a:br>
              <a:rPr lang="en-US" dirty="0"/>
            </a:br>
            <a:r>
              <a:rPr lang="en-US" sz="1800" dirty="0"/>
              <a:t>v0.03 (new) vs. v0.02 (old)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8F6FB2-B5AA-4B8E-8473-B0B2164B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264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99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data loading</a:t>
            </a:r>
          </a:p>
        </p:txBody>
      </p:sp>
    </p:spTree>
    <p:extLst>
      <p:ext uri="{BB962C8B-B14F-4D97-AF65-F5344CB8AC3E}">
        <p14:creationId xmlns:p14="http://schemas.microsoft.com/office/powerpoint/2010/main" val="26819001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2365D-01E5-4D17-916C-D240C27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data loading: Logger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06055-367F-40CC-AFF5-16C3896A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methods: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inbo</a:t>
            </a:r>
            <a:r>
              <a:rPr lang="en-US" dirty="0">
                <a:latin typeface="Consolas" panose="020B0609020204030204" pitchFamily="49" charset="0"/>
              </a:rPr>
              <a:t>')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Logger::enumerate(partner = '</a:t>
            </a:r>
            <a:r>
              <a:rPr lang="en-US" dirty="0" err="1">
                <a:latin typeface="Consolas" panose="020B0609020204030204" pitchFamily="49" charset="0"/>
              </a:rPr>
              <a:t>geotech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pPr lvl="1"/>
            <a:endParaRPr lang="en-US" dirty="0"/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df &lt;- Logger('DYLP006X')$df</a:t>
            </a:r>
          </a:p>
          <a:p>
            <a:pPr lvl="1"/>
            <a:r>
              <a:rPr lang="da-DK" dirty="0">
                <a:latin typeface="Consolas" panose="020B0609020204030204" pitchFamily="49" charset="0"/>
              </a:rPr>
              <a:t>df &lt;- Logger('ff_b29d_0903')$df</a:t>
            </a:r>
          </a:p>
          <a:p>
            <a:pPr lvl="1"/>
            <a:endParaRPr lang="da-DK" dirty="0"/>
          </a:p>
          <a:p>
            <a:r>
              <a:rPr lang="da-DK" dirty="0">
                <a:hlinkClick r:id="rId3"/>
              </a:rPr>
              <a:t>Uniform dataframe</a:t>
            </a:r>
            <a:r>
              <a:rPr lang="da-DK" dirty="0"/>
              <a:t>:</a:t>
            </a:r>
          </a:p>
          <a:p>
            <a:pPr lvl="1"/>
            <a:r>
              <a:rPr lang="en-US" dirty="0"/>
              <a:t>Primary key: MEASUREMENT_ID</a:t>
            </a:r>
          </a:p>
          <a:p>
            <a:pPr lvl="1"/>
            <a:r>
              <a:rPr lang="en-US" dirty="0"/>
              <a:t>UTC timestamp: TIMESTAMP_UTC</a:t>
            </a:r>
          </a:p>
          <a:p>
            <a:pPr lvl="1"/>
            <a:r>
              <a:rPr lang="en-US" dirty="0"/>
              <a:t>Value: PRESSURE_VALUE</a:t>
            </a:r>
          </a:p>
          <a:p>
            <a:pPr lvl="1"/>
            <a:r>
              <a:rPr lang="en-US" dirty="0"/>
              <a:t>Units: PRESSURE_UNIT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F123-CCF8-4A9C-837D-9E6D6AE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45" y="3844925"/>
            <a:ext cx="5067300" cy="264795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656D78-375B-49CF-8226-D85E2485EC35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79576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Todo</a:t>
            </a:r>
            <a:r>
              <a:rPr lang="en-US" dirty="0"/>
              <a:t>… VMM.</a:t>
            </a:r>
          </a:p>
        </p:txBody>
      </p:sp>
    </p:spTree>
    <p:extLst>
      <p:ext uri="{BB962C8B-B14F-4D97-AF65-F5344CB8AC3E}">
        <p14:creationId xmlns:p14="http://schemas.microsoft.com/office/powerpoint/2010/main" val="305654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214-EBBF-44DF-995C-DAED89A1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VMM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D9C5-BEBF-42AC-A8F8-6F5A5739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http://www.ellitrack.nl/tracker/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9C4D-D659-4DDF-B8AF-A565DB71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0" y="2551402"/>
            <a:ext cx="6624779" cy="3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Geotechniek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46078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FF22F-EFB1-406B-AA89-487418DB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6"/>
          <a:stretch/>
        </p:blipFill>
        <p:spPr>
          <a:xfrm>
            <a:off x="1295400" y="4483113"/>
            <a:ext cx="7200000" cy="200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 err="1"/>
              <a:t>All</a:t>
            </a:r>
            <a:r>
              <a:rPr lang="nl-BE" dirty="0"/>
              <a:t> data have </a:t>
            </a:r>
            <a:r>
              <a:rPr lang="nl-BE" dirty="0" err="1"/>
              <a:t>timestamps</a:t>
            </a:r>
            <a:r>
              <a:rPr lang="nl-BE" dirty="0"/>
              <a:t> without NA</a:t>
            </a:r>
          </a:p>
          <a:p>
            <a:pPr fontAlgn="ctr"/>
            <a:r>
              <a:rPr lang="nl-BE" dirty="0"/>
              <a:t>Time </a:t>
            </a:r>
            <a:r>
              <a:rPr lang="nl-BE" dirty="0" err="1"/>
              <a:t>intervals</a:t>
            </a:r>
            <a:r>
              <a:rPr lang="nl-BE" dirty="0"/>
              <a:t> are </a:t>
            </a:r>
            <a:r>
              <a:rPr lang="nl-BE" dirty="0" err="1"/>
              <a:t>either</a:t>
            </a:r>
            <a:r>
              <a:rPr lang="nl-BE" dirty="0"/>
              <a:t> 5 or 15min: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  5 min  15 min </a:t>
            </a:r>
            <a:br>
              <a:rPr lang="nl-BE" dirty="0">
                <a:latin typeface="Consolas" panose="020B0609020204030204" pitchFamily="49" charset="0"/>
              </a:rPr>
            </a:br>
            <a:r>
              <a:rPr lang="nl-BE" dirty="0">
                <a:latin typeface="Consolas" panose="020B0609020204030204" pitchFamily="49" charset="0"/>
              </a:rPr>
              <a:t>1307676  436567 </a:t>
            </a:r>
          </a:p>
          <a:p>
            <a:pPr lvl="1"/>
            <a:r>
              <a:rPr lang="en-US" dirty="0"/>
              <a:t>If necessary: best to aggregate on hourly basis?</a:t>
            </a:r>
          </a:p>
          <a:p>
            <a:r>
              <a:rPr lang="en-US" dirty="0"/>
              <a:t>The data is clearly seasonal and a random walk</a:t>
            </a:r>
          </a:p>
        </p:txBody>
      </p:sp>
    </p:spTree>
    <p:extLst>
      <p:ext uri="{BB962C8B-B14F-4D97-AF65-F5344CB8AC3E}">
        <p14:creationId xmlns:p14="http://schemas.microsoft.com/office/powerpoint/2010/main" val="131486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DA38-F294-4E6E-A041-B2352E27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CED8-33F4-4A4F-9CCE-B28DD25A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Main comparison file:</a:t>
            </a:r>
          </a:p>
          <a:p>
            <a:pPr lvl="1" fontAlgn="ctr"/>
            <a:r>
              <a:rPr lang="en-US" dirty="0">
                <a:hlinkClick r:id="rId2"/>
              </a:rPr>
              <a:t>https://github.com/DOV-Vlaanderen/groundwater-logger-validation/blob/levelshifts/src/r/outliers/outliers_comparison_geotech.pdf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5 methods</a:t>
            </a:r>
          </a:p>
          <a:p>
            <a:pPr lvl="1" fontAlgn="ctr"/>
            <a:r>
              <a:rPr lang="en-US" dirty="0"/>
              <a:t>v0.01: normality assumption</a:t>
            </a:r>
          </a:p>
          <a:p>
            <a:pPr lvl="1" fontAlgn="ctr"/>
            <a:r>
              <a:rPr lang="en-US" dirty="0"/>
              <a:t>v0.02: upper level = </a:t>
            </a:r>
            <a:r>
              <a:rPr lang="en-US" dirty="0" err="1"/>
              <a:t>apriori</a:t>
            </a:r>
            <a:r>
              <a:rPr lang="en-US" dirty="0"/>
              <a:t> air pressure, lower level normality assumption  </a:t>
            </a:r>
          </a:p>
          <a:p>
            <a:pPr lvl="1" fontAlgn="ctr"/>
            <a:r>
              <a:rPr lang="en-US" dirty="0"/>
              <a:t>v0.04: based on </a:t>
            </a:r>
            <a:r>
              <a:rPr lang="en-US" dirty="0" err="1"/>
              <a:t>apriori</a:t>
            </a:r>
            <a:r>
              <a:rPr lang="en-US" dirty="0"/>
              <a:t> difference min(left-diff, right-diff) knowledge: </a:t>
            </a:r>
          </a:p>
          <a:p>
            <a:pPr lvl="2" fontAlgn="ctr"/>
            <a:r>
              <a:rPr lang="en-US" dirty="0"/>
              <a:t>5min: max 10cmH2O</a:t>
            </a:r>
          </a:p>
          <a:p>
            <a:pPr lvl="1" fontAlgn="ctr"/>
            <a:r>
              <a:rPr lang="en-US" dirty="0" err="1"/>
              <a:t>tsoutliers</a:t>
            </a:r>
            <a:r>
              <a:rPr lang="en-US" dirty="0"/>
              <a:t>:</a:t>
            </a:r>
          </a:p>
          <a:p>
            <a:pPr lvl="2" fontAlgn="ctr"/>
            <a:r>
              <a:rPr lang="en-US" dirty="0"/>
              <a:t>Full: AO, TC, LS</a:t>
            </a:r>
          </a:p>
          <a:p>
            <a:pPr lvl="2" fontAlgn="ctr"/>
            <a:r>
              <a:rPr lang="en-US" dirty="0"/>
              <a:t>AO only highlights with difference plot</a:t>
            </a:r>
          </a:p>
          <a:p>
            <a:pPr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Diagnostic plots (outliers)</a:t>
            </a:r>
          </a:p>
          <a:p>
            <a:r>
              <a:rPr lang="en-US" dirty="0"/>
              <a:t>Air pressure: clean a-priori data</a:t>
            </a:r>
          </a:p>
          <a:p>
            <a:r>
              <a:rPr lang="en-US" dirty="0"/>
              <a:t>Universal data loading</a:t>
            </a:r>
          </a:p>
          <a:p>
            <a:r>
              <a:rPr lang="en-US" dirty="0"/>
              <a:t>Geotech data</a:t>
            </a:r>
          </a:p>
          <a:p>
            <a:pPr lvl="1"/>
            <a:r>
              <a:rPr lang="en-US" dirty="0"/>
              <a:t>Comparison outlier detection: v0.04 vs. </a:t>
            </a:r>
            <a:r>
              <a:rPr lang="en-US" dirty="0" err="1"/>
              <a:t>tsoutliers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1964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2571D-99BF-4353-87E8-041F85C3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7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8E620-B171-4A0B-8075-3D223C756FE6}"/>
              </a:ext>
            </a:extLst>
          </p:cNvPr>
          <p:cNvSpPr txBox="1"/>
          <p:nvPr/>
        </p:nvSpPr>
        <p:spPr>
          <a:xfrm rot="19074993">
            <a:off x="5446231" y="1122435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0A07D-4FD8-4C83-A5EF-441BE398E391}"/>
              </a:ext>
            </a:extLst>
          </p:cNvPr>
          <p:cNvSpPr txBox="1"/>
          <p:nvPr/>
        </p:nvSpPr>
        <p:spPr>
          <a:xfrm rot="19074993">
            <a:off x="9141931" y="1122436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DB0D7-8A8F-4BCB-9818-ECBF82CA70BF}"/>
              </a:ext>
            </a:extLst>
          </p:cNvPr>
          <p:cNvSpPr txBox="1"/>
          <p:nvPr/>
        </p:nvSpPr>
        <p:spPr>
          <a:xfrm rot="19074993">
            <a:off x="1172105" y="4662272"/>
            <a:ext cx="17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v0.04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82C4-A938-4937-9ADA-1F230C4EE1C8}"/>
              </a:ext>
            </a:extLst>
          </p:cNvPr>
          <p:cNvSpPr txBox="1"/>
          <p:nvPr/>
        </p:nvSpPr>
        <p:spPr>
          <a:xfrm rot="19074993">
            <a:off x="4951381" y="4585328"/>
            <a:ext cx="251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AO, TC, 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78203-5C78-4AF1-A6B2-34D7BD870799}"/>
              </a:ext>
            </a:extLst>
          </p:cNvPr>
          <p:cNvSpPr txBox="1"/>
          <p:nvPr/>
        </p:nvSpPr>
        <p:spPr>
          <a:xfrm rot="19074993">
            <a:off x="1304125" y="988386"/>
            <a:ext cx="179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tsoutliers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--&gt; AO</a:t>
            </a:r>
          </a:p>
        </p:txBody>
      </p:sp>
    </p:spTree>
    <p:extLst>
      <p:ext uri="{BB962C8B-B14F-4D97-AF65-F5344CB8AC3E}">
        <p14:creationId xmlns:p14="http://schemas.microsoft.com/office/powerpoint/2010/main" val="45854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CB8B2C-51A0-461D-AC84-02E9DEC0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normal but a seasonal random walk.</a:t>
            </a:r>
          </a:p>
        </p:txBody>
      </p:sp>
    </p:spTree>
    <p:extLst>
      <p:ext uri="{BB962C8B-B14F-4D97-AF65-F5344CB8AC3E}">
        <p14:creationId xmlns:p14="http://schemas.microsoft.com/office/powerpoint/2010/main" val="359462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57ED-41FA-402C-8D37-712816BC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v0.01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14B9AE9-537D-4CBC-9C0A-7A2C39C103F1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it works, but mostly not…</a:t>
            </a:r>
          </a:p>
        </p:txBody>
      </p:sp>
    </p:spTree>
    <p:extLst>
      <p:ext uri="{BB962C8B-B14F-4D97-AF65-F5344CB8AC3E}">
        <p14:creationId xmlns:p14="http://schemas.microsoft.com/office/powerpoint/2010/main" val="13001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AFB5B-DE0E-48D2-A457-CD5F4C8BF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BBD6042-CBB6-4B80-B1AB-CC7195563F7A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to v0.01…</a:t>
            </a:r>
          </a:p>
        </p:txBody>
      </p:sp>
    </p:spTree>
    <p:extLst>
      <p:ext uri="{BB962C8B-B14F-4D97-AF65-F5344CB8AC3E}">
        <p14:creationId xmlns:p14="http://schemas.microsoft.com/office/powerpoint/2010/main" val="381449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589B56-22C9-4ADA-A8EF-36F4B934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air…</a:t>
            </a:r>
          </a:p>
          <a:p>
            <a:pPr algn="ctr"/>
            <a:r>
              <a:rPr lang="en-US" dirty="0"/>
              <a:t>“valid data”</a:t>
            </a:r>
          </a:p>
        </p:txBody>
      </p:sp>
    </p:spTree>
    <p:extLst>
      <p:ext uri="{BB962C8B-B14F-4D97-AF65-F5344CB8AC3E}">
        <p14:creationId xmlns:p14="http://schemas.microsoft.com/office/powerpoint/2010/main" val="92786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FDC34-1AD1-49AA-B774-2BA6B77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00" y="1690688"/>
            <a:ext cx="5400000" cy="490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5688-0D6A-4426-B2EC-5AB5D433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800" y="1690688"/>
            <a:ext cx="5400000" cy="490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/>
              <p:nvPr/>
            </p:nvSpPr>
            <p:spPr>
              <a:xfrm>
                <a:off x="9410365" y="235346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F86583-89CB-46B3-970F-7031E5DD6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65" y="2353469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/>
              <p:nvPr/>
            </p:nvSpPr>
            <p:spPr>
              <a:xfrm>
                <a:off x="3680400" y="2353468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Q&amp;D threshold: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𝑐𝑚𝐻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57A94232-5F6A-4727-B747-3844980D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00" y="2353468"/>
                <a:ext cx="1943435" cy="1325563"/>
              </a:xfrm>
              <a:prstGeom prst="cloudCallout">
                <a:avLst>
                  <a:gd name="adj1" fmla="val -55242"/>
                  <a:gd name="adj2" fmla="val 7039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36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EB64-7105-4553-B194-3C46DD1B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</p:spTree>
    <p:extLst>
      <p:ext uri="{BB962C8B-B14F-4D97-AF65-F5344CB8AC3E}">
        <p14:creationId xmlns:p14="http://schemas.microsoft.com/office/powerpoint/2010/main" val="42537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v0.01 not detected)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11D7B-9CA0-474D-BAA8-BA04572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8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aggregation)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46A0B-D1ED-401E-9710-9D437E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D29F-D4CE-40CB-BD05-DA1913EA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12" y="4825631"/>
            <a:ext cx="3603788" cy="20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025C-A9DC-4D85-9B66-84183AB4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Detected…</a:t>
            </a:r>
            <a:br>
              <a:rPr lang="en-US" dirty="0"/>
            </a:br>
            <a:r>
              <a:rPr lang="en-US" dirty="0"/>
              <a:t>(cf. </a:t>
            </a:r>
            <a:r>
              <a:rPr lang="en-US" dirty="0" err="1"/>
              <a:t>tsoutliers</a:t>
            </a:r>
            <a:r>
              <a:rPr lang="en-US" dirty="0"/>
              <a:t> not detected due to last point or </a:t>
            </a:r>
            <a:r>
              <a:rPr lang="en-US" dirty="0" err="1"/>
              <a:t>agg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715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</a:t>
            </a:r>
          </a:p>
        </p:txBody>
      </p:sp>
    </p:spTree>
    <p:extLst>
      <p:ext uri="{BB962C8B-B14F-4D97-AF65-F5344CB8AC3E}">
        <p14:creationId xmlns:p14="http://schemas.microsoft.com/office/powerpoint/2010/main" val="36226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9B326-E250-44FA-A1B7-A6DFD356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Missed due to multiple points. 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35AC5-E010-4128-B0B6-744D549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7300"/>
            <a:ext cx="510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D0C37-78FA-4A88-9A9F-61A0FFEB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v0.04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missed.</a:t>
            </a:r>
          </a:p>
          <a:p>
            <a:pPr algn="ctr"/>
            <a:r>
              <a:rPr lang="en-US" dirty="0"/>
              <a:t>Level shift?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F82E3-A997-43E9-A45E-B871E0F4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5276850"/>
            <a:ext cx="49815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9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6CE4F-4672-4C43-BFAA-B357E4B32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found it. Wrong point??</a:t>
            </a:r>
          </a:p>
        </p:txBody>
      </p:sp>
    </p:spTree>
    <p:extLst>
      <p:ext uri="{BB962C8B-B14F-4D97-AF65-F5344CB8AC3E}">
        <p14:creationId xmlns:p14="http://schemas.microsoft.com/office/powerpoint/2010/main" val="1899701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11D94-EB73-4C96-B145-04D40F9A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113" y="1825625"/>
            <a:ext cx="7715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</a:t>
            </a:r>
            <a:r>
              <a:rPr lang="en-US" dirty="0" err="1"/>
              <a:t>tsoutliers</a:t>
            </a:r>
            <a:endParaRPr 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4FFEC6F-AC23-45C8-A19D-0AD54049E400}"/>
              </a:ext>
            </a:extLst>
          </p:cNvPr>
          <p:cNvSpPr/>
          <p:nvPr/>
        </p:nvSpPr>
        <p:spPr>
          <a:xfrm>
            <a:off x="9067465" y="500061"/>
            <a:ext cx="2958352" cy="1325564"/>
          </a:xfrm>
          <a:prstGeom prst="cloudCallout">
            <a:avLst>
              <a:gd name="adj1" fmla="val -67985"/>
              <a:gd name="adj2" fmla="val 5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Weird… </a:t>
            </a:r>
            <a:br>
              <a:rPr lang="en-US" dirty="0"/>
            </a:br>
            <a:r>
              <a:rPr lang="en-US" dirty="0"/>
              <a:t>(v0.04 detects nothing)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2E077-1763-4DFD-B94E-9D002E0C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827767"/>
            <a:ext cx="3600000" cy="20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6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FCC14-D12F-441B-B94B-9D19A8F7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two outliers?</a:t>
            </a:r>
            <a:br>
              <a:rPr lang="en-US" dirty="0"/>
            </a:br>
            <a:r>
              <a:rPr lang="en-US" dirty="0"/>
              <a:t>v0.04 nothing</a:t>
            </a:r>
          </a:p>
        </p:txBody>
      </p:sp>
    </p:spTree>
    <p:extLst>
      <p:ext uri="{BB962C8B-B14F-4D97-AF65-F5344CB8AC3E}">
        <p14:creationId xmlns:p14="http://schemas.microsoft.com/office/powerpoint/2010/main" val="3742324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15C4B-0C22-43E9-A9B5-AA9DC4533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4755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v0.04 detected…</a:t>
            </a:r>
          </a:p>
        </p:txBody>
      </p:sp>
    </p:spTree>
    <p:extLst>
      <p:ext uri="{BB962C8B-B14F-4D97-AF65-F5344CB8AC3E}">
        <p14:creationId xmlns:p14="http://schemas.microsoft.com/office/powerpoint/2010/main" val="279596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3D952-79B9-48E2-ACE7-0DDC3A4A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detects level shifts also…</a:t>
            </a:r>
          </a:p>
        </p:txBody>
      </p:sp>
    </p:spTree>
    <p:extLst>
      <p:ext uri="{BB962C8B-B14F-4D97-AF65-F5344CB8AC3E}">
        <p14:creationId xmlns:p14="http://schemas.microsoft.com/office/powerpoint/2010/main" val="807768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485B-E504-4C3F-B852-64D590C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tsoutliers</a:t>
            </a:r>
            <a:r>
              <a:rPr lang="en-US" dirty="0"/>
              <a:t> aggregates: how to extract 1 single point.</a:t>
            </a:r>
          </a:p>
        </p:txBody>
      </p:sp>
    </p:spTree>
    <p:extLst>
      <p:ext uri="{BB962C8B-B14F-4D97-AF65-F5344CB8AC3E}">
        <p14:creationId xmlns:p14="http://schemas.microsoft.com/office/powerpoint/2010/main" val="177546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CAF1-74B0-4AA5-84B1-198DD832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Geotech outlier comparison: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DD36-72B0-4745-AB4A-4F08AFA6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v0.01 and v0.02</a:t>
            </a:r>
          </a:p>
          <a:p>
            <a:pPr lvl="1"/>
            <a:r>
              <a:rPr lang="en-US" dirty="0"/>
              <a:t>Normality assumption doesn’t apply to hydrostatic pressure.</a:t>
            </a:r>
          </a:p>
          <a:p>
            <a:pPr lvl="1"/>
            <a:r>
              <a:rPr lang="en-US" dirty="0"/>
              <a:t>v0.02 could be used to assess validity of data.</a:t>
            </a:r>
          </a:p>
          <a:p>
            <a:pPr lvl="1"/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Sometimes detects weird AO’s due to </a:t>
            </a:r>
            <a:r>
              <a:rPr lang="en-US" dirty="0" err="1"/>
              <a:t>auto.arima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Slow: +10h on pp09-2_120829131517_F8511, pp08-2_120829135933_F8503, ff_b51d_090429160102_C4089</a:t>
            </a:r>
          </a:p>
          <a:p>
            <a:pPr lvl="1"/>
            <a:r>
              <a:rPr lang="en-US" dirty="0"/>
              <a:t>Aggregation required --&gt; makes outlier detection and extraction of 1 point difficult.</a:t>
            </a:r>
          </a:p>
          <a:p>
            <a:pPr lvl="1"/>
            <a:r>
              <a:rPr lang="en-US" dirty="0"/>
              <a:t>Biggest strength is LS detection.</a:t>
            </a:r>
          </a:p>
          <a:p>
            <a:pPr lvl="2"/>
            <a:r>
              <a:rPr lang="en-US" dirty="0"/>
              <a:t>Personal note: we should be able to make something better.</a:t>
            </a:r>
          </a:p>
          <a:p>
            <a:pPr lvl="1"/>
            <a:endParaRPr lang="en-US" dirty="0"/>
          </a:p>
          <a:p>
            <a:r>
              <a:rPr lang="en-US" dirty="0"/>
              <a:t>v0.04</a:t>
            </a:r>
          </a:p>
          <a:p>
            <a:pPr lvl="1"/>
            <a:r>
              <a:rPr lang="en-US" dirty="0"/>
              <a:t>Is intelligible and fast.</a:t>
            </a:r>
          </a:p>
          <a:p>
            <a:pPr lvl="1"/>
            <a:r>
              <a:rPr lang="en-US" dirty="0"/>
              <a:t>Has no problems with first point and last point being outliers.</a:t>
            </a:r>
          </a:p>
          <a:p>
            <a:pPr lvl="1"/>
            <a:r>
              <a:rPr lang="en-US" dirty="0"/>
              <a:t>Is good in detecting 1 point outliers.</a:t>
            </a:r>
          </a:p>
          <a:p>
            <a:pPr lvl="1"/>
            <a:r>
              <a:rPr lang="en-US" dirty="0"/>
              <a:t>Has problems with &gt; 1 point sequential outliers --&gt; level shift?</a:t>
            </a:r>
          </a:p>
          <a:p>
            <a:pPr lvl="1"/>
            <a:r>
              <a:rPr lang="en-US" dirty="0"/>
              <a:t>Has best potential for outlier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41BD-12F1-4235-985B-8B241DC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shifts: </a:t>
            </a:r>
            <a:r>
              <a:rPr lang="en-US" dirty="0">
                <a:hlinkClick r:id="rId2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46CC-71A7-4021-84DB-365EA728E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Suggestion: </a:t>
            </a:r>
          </a:p>
          <a:p>
            <a:pPr lvl="1"/>
            <a:r>
              <a:rPr lang="en-US" dirty="0"/>
              <a:t>Reference algorithm (for comparison): </a:t>
            </a:r>
            <a:r>
              <a:rPr lang="en-US" dirty="0" err="1"/>
              <a:t>tsoutliers</a:t>
            </a:r>
            <a:endParaRPr lang="en-US" dirty="0"/>
          </a:p>
          <a:p>
            <a:pPr lvl="1"/>
            <a:r>
              <a:rPr lang="en-US" dirty="0"/>
              <a:t>A custom approach…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813B-7A3E-4A80-934D-27A7D02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A6CD-5DB2-46D7-AB10-FB5E2922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Vignette</a:t>
            </a:r>
          </a:p>
          <a:p>
            <a:pPr lvl="1"/>
            <a:r>
              <a:rPr lang="en-US" dirty="0"/>
              <a:t>API interface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dirty="0">
                <a:hlinkClick r:id="rId3"/>
              </a:rPr>
              <a:t>pkgdown</a:t>
            </a:r>
            <a:r>
              <a:rPr lang="en-US" dirty="0"/>
              <a:t>-like documentation</a:t>
            </a:r>
          </a:p>
          <a:p>
            <a:pPr lvl="1"/>
            <a:r>
              <a:rPr lang="en-US" dirty="0"/>
              <a:t>Website-like documentation</a:t>
            </a:r>
          </a:p>
          <a:p>
            <a:pPr lvl="1"/>
            <a:r>
              <a:rPr lang="en-US" dirty="0"/>
              <a:t>Supported by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FC36D-B2EE-4AA6-B854-D6A4E7F2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09" y="1384562"/>
            <a:ext cx="4076700" cy="231457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DA8133-C7F8-469D-AF1B-9C714B016128}"/>
              </a:ext>
            </a:extLst>
          </p:cNvPr>
          <p:cNvSpPr/>
          <p:nvPr/>
        </p:nvSpPr>
        <p:spPr>
          <a:xfrm>
            <a:off x="9610033" y="107211"/>
            <a:ext cx="2277168" cy="1325564"/>
          </a:xfrm>
          <a:prstGeom prst="cloudCallout">
            <a:avLst>
              <a:gd name="adj1" fmla="val -49000"/>
              <a:gd name="adj2" fmla="val 7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Vignette TOC</a:t>
            </a:r>
          </a:p>
        </p:txBody>
      </p:sp>
    </p:spTree>
    <p:extLst>
      <p:ext uri="{BB962C8B-B14F-4D97-AF65-F5344CB8AC3E}">
        <p14:creationId xmlns:p14="http://schemas.microsoft.com/office/powerpoint/2010/main" val="407922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1732-4628-402D-9FA8-764CB106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shift?</a:t>
            </a:r>
          </a:p>
        </p:txBody>
      </p:sp>
    </p:spTree>
    <p:extLst>
      <p:ext uri="{BB962C8B-B14F-4D97-AF65-F5344CB8AC3E}">
        <p14:creationId xmlns:p14="http://schemas.microsoft.com/office/powerpoint/2010/main" val="336690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D98A0-A8B0-4C2D-88E5-C835ECEF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79617" cy="686497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level shift?</a:t>
            </a:r>
          </a:p>
        </p:txBody>
      </p:sp>
    </p:spTree>
    <p:extLst>
      <p:ext uri="{BB962C8B-B14F-4D97-AF65-F5344CB8AC3E}">
        <p14:creationId xmlns:p14="http://schemas.microsoft.com/office/powerpoint/2010/main" val="172180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E4C39-E811-4DF9-9D2C-7D869F2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level shifts?</a:t>
            </a:r>
          </a:p>
        </p:txBody>
      </p:sp>
    </p:spTree>
    <p:extLst>
      <p:ext uri="{BB962C8B-B14F-4D97-AF65-F5344CB8AC3E}">
        <p14:creationId xmlns:p14="http://schemas.microsoft.com/office/powerpoint/2010/main" val="2576184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8CBCC-F5DD-4965-99B4-A1F553C2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9"/>
            <a:ext cx="12191999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level shift.</a:t>
            </a:r>
          </a:p>
        </p:txBody>
      </p:sp>
    </p:spTree>
    <p:extLst>
      <p:ext uri="{BB962C8B-B14F-4D97-AF65-F5344CB8AC3E}">
        <p14:creationId xmlns:p14="http://schemas.microsoft.com/office/powerpoint/2010/main" val="2436646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8EDFD-483B-442B-8A00-3B09E5F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1958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EE2D57E-5CD1-4550-8BA7-A64B67B69493}"/>
              </a:ext>
            </a:extLst>
          </p:cNvPr>
          <p:cNvSpPr/>
          <p:nvPr/>
        </p:nvSpPr>
        <p:spPr>
          <a:xfrm>
            <a:off x="8589483" y="5082452"/>
            <a:ext cx="2958352" cy="1325564"/>
          </a:xfrm>
          <a:prstGeom prst="cloudCallout">
            <a:avLst>
              <a:gd name="adj1" fmla="val -44101"/>
              <a:gd name="adj2" fmla="val -77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short level shift and outlier.</a:t>
            </a:r>
          </a:p>
        </p:txBody>
      </p:sp>
    </p:spTree>
    <p:extLst>
      <p:ext uri="{BB962C8B-B14F-4D97-AF65-F5344CB8AC3E}">
        <p14:creationId xmlns:p14="http://schemas.microsoft.com/office/powerpoint/2010/main" val="4093882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1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VMM data?</a:t>
            </a:r>
          </a:p>
          <a:p>
            <a:endParaRPr lang="en-US" dirty="0"/>
          </a:p>
          <a:p>
            <a:r>
              <a:rPr lang="en-US" dirty="0"/>
              <a:t>Focus on intelligible models vs. </a:t>
            </a:r>
            <a:r>
              <a:rPr lang="en-US" dirty="0" err="1"/>
              <a:t>tsoutliers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case of outlier detection: you know “why”.</a:t>
            </a:r>
          </a:p>
          <a:p>
            <a:pPr lvl="1"/>
            <a:r>
              <a:rPr lang="en-US" dirty="0"/>
              <a:t>Improve and implement v0.04?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tsoutliers</a:t>
            </a:r>
            <a:r>
              <a:rPr lang="en-US" dirty="0"/>
              <a:t> (i.e. detect only large level shifts)</a:t>
            </a:r>
          </a:p>
          <a:p>
            <a:pPr lvl="1"/>
            <a:r>
              <a:rPr lang="en-US" dirty="0"/>
              <a:t>Make diagnostic plots for level shifts.</a:t>
            </a:r>
          </a:p>
          <a:p>
            <a:pPr lvl="1"/>
            <a:r>
              <a:rPr lang="en-US" dirty="0"/>
              <a:t>Custom approach…?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7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Outliers</a:t>
            </a:r>
          </a:p>
          <a:p>
            <a:endParaRPr lang="en-US" dirty="0"/>
          </a:p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 dirty="0"/>
              <a:t>Data aggregation</a:t>
            </a:r>
          </a:p>
          <a:p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02100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12656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1435820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504A-35B5-4C83-AB58-5C9086B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Outliers</a:t>
            </a:r>
            <a:r>
              <a:rPr lang="nl-BE" dirty="0"/>
              <a:t>: v0.02 </a:t>
            </a:r>
            <a:r>
              <a:rPr lang="nl-BE" dirty="0" err="1"/>
              <a:t>example</a:t>
            </a:r>
            <a:br>
              <a:rPr lang="nl-BE" dirty="0"/>
            </a:br>
            <a:r>
              <a:rPr lang="nl-BE" sz="1600" dirty="0" err="1">
                <a:latin typeface="Consolas" panose="020B0609020204030204" pitchFamily="49" charset="0"/>
              </a:rPr>
              <a:t>detect_outliers</a:t>
            </a:r>
            <a:r>
              <a:rPr lang="nl-BE" sz="1600" dirty="0">
                <a:latin typeface="Consolas" panose="020B0609020204030204" pitchFamily="49" charset="0"/>
              </a:rPr>
              <a:t>(x, </a:t>
            </a:r>
            <a:r>
              <a:rPr lang="nl-BE" sz="1600" dirty="0" err="1">
                <a:latin typeface="Consolas" panose="020B0609020204030204" pitchFamily="49" charset="0"/>
              </a:rPr>
              <a:t>apriori</a:t>
            </a:r>
            <a:r>
              <a:rPr lang="nl-BE" sz="1600" dirty="0">
                <a:latin typeface="Consolas" panose="020B0609020204030204" pitchFamily="49" charset="0"/>
              </a:rPr>
              <a:t>("air </a:t>
            </a:r>
            <a:r>
              <a:rPr lang="nl-BE" sz="1600" dirty="0" err="1">
                <a:latin typeface="Consolas" panose="020B0609020204030204" pitchFamily="49" charset="0"/>
              </a:rPr>
              <a:t>pressure</a:t>
            </a:r>
            <a:r>
              <a:rPr lang="nl-BE" sz="1600" dirty="0">
                <a:latin typeface="Consolas" panose="020B0609020204030204" pitchFamily="49" charset="0"/>
              </a:rPr>
              <a:t>", "cmH2O"))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274AF-472F-4063-AA09-EB847423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52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endParaRPr lang="en-US" dirty="0"/>
          </a:p>
          <a:p>
            <a:r>
              <a:rPr lang="en-US" dirty="0" err="1"/>
              <a:t>tsoutliers</a:t>
            </a:r>
            <a:endParaRPr lang="en-US" dirty="0"/>
          </a:p>
          <a:p>
            <a:r>
              <a:rPr lang="en-US" dirty="0"/>
              <a:t>rank-based</a:t>
            </a:r>
          </a:p>
        </p:txBody>
      </p:sp>
    </p:spTree>
    <p:extLst>
      <p:ext uri="{BB962C8B-B14F-4D97-AF65-F5344CB8AC3E}">
        <p14:creationId xmlns:p14="http://schemas.microsoft.com/office/powerpoint/2010/main" val="2242576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changes in mean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Detects changes in a linear model (e.g. intercept only linear regression)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Speed: 5 min average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ARIMA support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plot = TRUE)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5F0B7-E702-4607-BA87-E840472A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4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2050" name="Picture 2" descr="https://user-images.githubusercontent.com/4161918/60400051-dbed9880-9b6e-11e9-9bd2-706400623219.png">
            <a:extLst>
              <a:ext uri="{FF2B5EF4-FFF2-40B4-BE49-F238E27FC236}">
                <a16:creationId xmlns:a16="http://schemas.microsoft.com/office/drawing/2014/main" id="{5DE0C188-0CEE-4604-8BDE-73790AD3A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253331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4161918/60400124-00964000-9b70-11e9-89b7-8915dfee2404.png">
            <a:extLst>
              <a:ext uri="{FF2B5EF4-FFF2-40B4-BE49-F238E27FC236}">
                <a16:creationId xmlns:a16="http://schemas.microsoft.com/office/drawing/2014/main" id="{85720CF4-6595-4575-B095-EBD46368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000"/>
            <a:ext cx="432225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57D91-D16E-4AC5-A7D2-E505E6E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968B-A44D-4B08-BE59-8DE7ED9D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2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5272E-7872-4395-ADE0-A0D430BD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8525" y="1825625"/>
            <a:ext cx="8734949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3CC28-FFA2-493A-9B0B-C850A620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00"/>
            <a:ext cx="43360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4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270F-FA99-424A-8847-AEAAD804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cases: see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406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Allows for a wide range of ARIMA-based models</a:t>
            </a:r>
          </a:p>
          <a:p>
            <a:pPr lvl="1"/>
            <a:r>
              <a:rPr lang="en-US" dirty="0"/>
              <a:t>Seems to detect LS well</a:t>
            </a:r>
          </a:p>
          <a:p>
            <a:pPr lvl="1"/>
            <a:r>
              <a:rPr lang="en-US" dirty="0"/>
              <a:t>Speed: 10 min average with aggregation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not be used without aggregation (for &gt;5k points)</a:t>
            </a:r>
          </a:p>
          <a:p>
            <a:pPr lvl="1"/>
            <a:r>
              <a:rPr lang="en-US" dirty="0"/>
              <a:t>Package is still in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3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shift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level shifts with rank-based statistics</a:t>
            </a:r>
          </a:p>
        </p:txBody>
      </p:sp>
    </p:spTree>
    <p:extLst>
      <p:ext uri="{BB962C8B-B14F-4D97-AF65-F5344CB8AC3E}">
        <p14:creationId xmlns:p14="http://schemas.microsoft.com/office/powerpoint/2010/main" val="1759269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shift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Level Shift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54752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5DDA4-03A4-4104-B305-8798E91B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2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9EBB-FBC9-45C4-A92D-FEF345A1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56798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(“air pressure”) , plot = TRUE)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2C206-288D-4BD4-858C-3862E3CD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/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A-priori (green)</a:t>
                </a:r>
                <a:endParaRPr lang="nl-B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=1033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nl-BE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=9,58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𝑐𝑚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AE9AECF1-66E4-4B13-9FC7-65F34F14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40" y="1397859"/>
                <a:ext cx="2958352" cy="1325564"/>
              </a:xfrm>
              <a:prstGeom prst="cloudCallout">
                <a:avLst>
                  <a:gd name="adj1" fmla="val -77000"/>
                  <a:gd name="adj2" fmla="val 6177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53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FA766-EF17-448F-8E8D-1622E40A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3F31-1092-4C91-991D-3609B404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544" y="46980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D2BE-D042-415D-BBA6-DE5E2F7A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3D15-CFF7-4899-BB6B-19E4D753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71" y="4151900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6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5F04F-37FD-4903-905D-ED7CFF90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8E9AF-6802-4D71-B6BE-991F1603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5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2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2C856F3-5FBF-490F-91D8-7185F41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63" y="4698000"/>
            <a:ext cx="4318484" cy="2160000"/>
          </a:xfrm>
          <a:prstGeom prst="rect">
            <a:avLst/>
          </a:prstGeom>
        </p:spPr>
      </p:pic>
      <p:pic>
        <p:nvPicPr>
          <p:cNvPr id="7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A0260204-3A33-4C7E-94A7-7630E2C4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4698000"/>
            <a:ext cx="43223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BA8FAE-2976-43AB-BF2C-85D69E6A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89" y="19780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57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shift: </a:t>
            </a:r>
            <a:r>
              <a:rPr lang="en-US" dirty="0" err="1"/>
              <a:t>tsoutliers</a:t>
            </a:r>
            <a:endParaRPr lang="en-US" dirty="0"/>
          </a:p>
        </p:txBody>
      </p:sp>
      <p:pic>
        <p:nvPicPr>
          <p:cNvPr id="2050" name="Picture 2" descr="https://user-images.githubusercontent.com/4161918/60400035-90d38580-9b6e-11e9-8111-5aea8c99ec2d.png">
            <a:extLst>
              <a:ext uri="{FF2B5EF4-FFF2-40B4-BE49-F238E27FC236}">
                <a16:creationId xmlns:a16="http://schemas.microsoft.com/office/drawing/2014/main" id="{F4F16A79-D2AD-4129-865D-9CA34EF1F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79" y="1825625"/>
            <a:ext cx="8707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17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58A-F194-4B98-A20D-D0A98742F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9DCF-58EB-45F6-8AFE-12EC44EF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Diagnostic plots</a:t>
            </a:r>
            <a:br>
              <a:rPr lang="en-US" dirty="0"/>
            </a:br>
            <a:r>
              <a:rPr lang="en-US" sz="1800" dirty="0" err="1"/>
              <a:t>detect_outliers</a:t>
            </a:r>
            <a:r>
              <a:rPr lang="en-US" sz="1800" dirty="0"/>
              <a:t>(x, </a:t>
            </a:r>
            <a:r>
              <a:rPr lang="en-US" sz="1800" dirty="0" err="1"/>
              <a:t>apriori</a:t>
            </a:r>
            <a:r>
              <a:rPr lang="en-US" sz="1800" dirty="0"/>
              <a:t>(“hydrostatic pressure”) , plot = TRUE)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0BDD0-DE8A-4A14-8EE5-CBE90260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6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146AE-47F4-4DAF-9567-42BE0929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0B8D-F682-40D7-9DEC-4DB7DB7F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81" y="157667"/>
            <a:ext cx="5331664" cy="17404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8094518" y="1690688"/>
            <a:ext cx="197427" cy="49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E28B9-D96E-4FF2-897A-7F7FCBB6F388}"/>
              </a:ext>
            </a:extLst>
          </p:cNvPr>
          <p:cNvGrpSpPr/>
          <p:nvPr/>
        </p:nvGrpSpPr>
        <p:grpSpPr>
          <a:xfrm>
            <a:off x="3371850" y="4561681"/>
            <a:ext cx="2021032" cy="836779"/>
            <a:chOff x="3371850" y="4561681"/>
            <a:chExt cx="2021032" cy="83677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C91EAF8-AC2F-4798-9E4A-855358DB4499}"/>
                </a:ext>
              </a:extLst>
            </p:cNvPr>
            <p:cNvSpPr/>
            <p:nvPr/>
          </p:nvSpPr>
          <p:spPr>
            <a:xfrm rot="16200000">
              <a:off x="4216111" y="3717420"/>
              <a:ext cx="332509" cy="202103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28D8B-3ECE-4CA9-B499-1AB802F6CA5D}"/>
                </a:ext>
              </a:extLst>
            </p:cNvPr>
            <p:cNvSpPr txBox="1"/>
            <p:nvPr/>
          </p:nvSpPr>
          <p:spPr>
            <a:xfrm>
              <a:off x="4242087" y="5029128"/>
              <a:ext cx="28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D-C4E4-4A68-92AC-A79EC939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24" y="4894191"/>
            <a:ext cx="43184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6C796-BAB5-410B-BF65-47863CDDC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B859C-9D0B-4967-8D60-6D60399C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38" y="83225"/>
            <a:ext cx="5343360" cy="1742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B8F02-032C-45F6-B2B7-1C089AEA01FF}"/>
              </a:ext>
            </a:extLst>
          </p:cNvPr>
          <p:cNvCxnSpPr>
            <a:cxnSpLocks/>
          </p:cNvCxnSpPr>
          <p:nvPr/>
        </p:nvCxnSpPr>
        <p:spPr>
          <a:xfrm flipV="1">
            <a:off x="10151918" y="1825625"/>
            <a:ext cx="581891" cy="1426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7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u="sng" dirty="0"/>
              <a:t>Can make sure that timestamp is always available.</a:t>
            </a:r>
          </a:p>
          <a:p>
            <a:pPr lvl="1"/>
            <a:r>
              <a:rPr lang="en-US" b="1" dirty="0"/>
              <a:t>Other parties?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Lump together and take average.</a:t>
            </a:r>
          </a:p>
          <a:p>
            <a:endParaRPr lang="en-US" dirty="0"/>
          </a:p>
          <a:p>
            <a:r>
              <a:rPr lang="en-US" dirty="0"/>
              <a:t>Other (better?) ways? </a:t>
            </a:r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a-priori data</a:t>
            </a:r>
          </a:p>
        </p:txBody>
      </p:sp>
    </p:spTree>
    <p:extLst>
      <p:ext uri="{BB962C8B-B14F-4D97-AF65-F5344CB8AC3E}">
        <p14:creationId xmlns:p14="http://schemas.microsoft.com/office/powerpoint/2010/main" val="26717400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</a:t>
            </a:r>
            <a:r>
              <a:rPr lang="en-US" u="sng" dirty="0"/>
              <a:t>clean data</a:t>
            </a:r>
          </a:p>
          <a:p>
            <a:pPr lvl="1"/>
            <a:r>
              <a:rPr lang="en-US" dirty="0"/>
              <a:t>Simulation test: verify power</a:t>
            </a:r>
          </a:p>
          <a:p>
            <a:pPr lvl="1"/>
            <a:r>
              <a:rPr lang="en-US" b="1" dirty="0"/>
              <a:t>Document in detail</a:t>
            </a:r>
          </a:p>
          <a:p>
            <a:endParaRPr lang="en-US" dirty="0"/>
          </a:p>
          <a:p>
            <a:r>
              <a:rPr lang="en-US" dirty="0"/>
              <a:t>Level shifts:</a:t>
            </a:r>
          </a:p>
          <a:p>
            <a:pPr lvl="1"/>
            <a:r>
              <a:rPr lang="en-US" dirty="0"/>
              <a:t>Gather more Level Shift examples</a:t>
            </a:r>
          </a:p>
          <a:p>
            <a:pPr lvl="1"/>
            <a:r>
              <a:rPr lang="en-US" dirty="0"/>
              <a:t>Better visualization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Nederlanders</a:t>
            </a:r>
            <a:r>
              <a:rPr lang="en-US" dirty="0"/>
              <a:t>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2801</Words>
  <Application>Microsoft Office PowerPoint</Application>
  <PresentationFormat>Widescreen</PresentationFormat>
  <Paragraphs>608</Paragraphs>
  <Slides>149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7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4</vt:lpstr>
      <vt:lpstr>Agenda</vt:lpstr>
      <vt:lpstr>Documentation</vt:lpstr>
      <vt:lpstr>Documentation</vt:lpstr>
      <vt:lpstr>Diagnostic plots</vt:lpstr>
      <vt:lpstr>Diagnostic plots detect_outliers(x, plot = TRUE)</vt:lpstr>
      <vt:lpstr>Diagnostic plots detect_outliers(x, apriori(“air pressure”) , plot = TRUE)</vt:lpstr>
      <vt:lpstr>Diagnostic plots detect_outliers(x, apriori(“hydrostatic pressure”) , plot = TRUE)</vt:lpstr>
      <vt:lpstr>Air pressure</vt:lpstr>
      <vt:lpstr>Air pressure: clean a-priori data</vt:lpstr>
      <vt:lpstr>Air pressure: aggregated clean a-priori data</vt:lpstr>
      <vt:lpstr>Comparison: apriori air pressure red (sd/mean), green (robust), yellow (robust old data) </vt:lpstr>
      <vt:lpstr>Example (BAOL005X_72525) v0.03 (new) vs. v0.02 (old)</vt:lpstr>
      <vt:lpstr>Logger</vt:lpstr>
      <vt:lpstr>Uniform data loading: Logger object</vt:lpstr>
      <vt:lpstr>VMM raw data?</vt:lpstr>
      <vt:lpstr>Geotechniek</vt:lpstr>
      <vt:lpstr>Quick exploration</vt:lpstr>
      <vt:lpstr>Geotech outlier comparison</vt:lpstr>
      <vt:lpstr>PowerPoint Presentation</vt:lpstr>
      <vt:lpstr>Geotech outlier comparison: v0.01</vt:lpstr>
      <vt:lpstr>Geotech outlier comparison: v0.01</vt:lpstr>
      <vt:lpstr>Geotech outlier comparison: v0.02</vt:lpstr>
      <vt:lpstr>Geotech outlier comparison: v0.02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v0.04</vt:lpstr>
      <vt:lpstr>Geotech outlier comparison: tsoutliers</vt:lpstr>
      <vt:lpstr>Geotech outlier comparison: tsoutliers</vt:lpstr>
      <vt:lpstr>PowerPoint Presentation</vt:lpstr>
      <vt:lpstr>PowerPoint Presentation</vt:lpstr>
      <vt:lpstr>PowerPoint Presentation</vt:lpstr>
      <vt:lpstr>PowerPoint Presentation</vt:lpstr>
      <vt:lpstr>Geotech outlier comparison: conclusion</vt:lpstr>
      <vt:lpstr>Level shifts: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The End</vt:lpstr>
      <vt:lpstr>Sprint 3</vt:lpstr>
      <vt:lpstr>Agenda</vt:lpstr>
      <vt:lpstr>Outliers</vt:lpstr>
      <vt:lpstr>Outliers: v0.02</vt:lpstr>
      <vt:lpstr>Outliers: v0.02 example detect_outliers(x, apriori("air pressure", "cmH2O"))</vt:lpstr>
      <vt:lpstr>Outliers: v0.02</vt:lpstr>
      <vt:lpstr>Level Shifts</vt:lpstr>
      <vt:lpstr>strucchange package</vt:lpstr>
      <vt:lpstr>Level shift?</vt:lpstr>
      <vt:lpstr>Strucchange package</vt:lpstr>
      <vt:lpstr>Strucchange package</vt:lpstr>
      <vt:lpstr>tsoutliers package</vt:lpstr>
      <vt:lpstr>tsoutliers package</vt:lpstr>
      <vt:lpstr>tsoutliers package</vt:lpstr>
      <vt:lpstr>tsoutliers package</vt:lpstr>
      <vt:lpstr>tsoutliers package</vt:lpstr>
      <vt:lpstr>tsoutliers package</vt:lpstr>
      <vt:lpstr>Rank-based shift detection</vt:lpstr>
      <vt:lpstr>Rank based level shift detection</vt:lpstr>
      <vt:lpstr>Defining Level Shift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shift?</vt:lpstr>
      <vt:lpstr>Level shift: tsoutliers</vt:lpstr>
      <vt:lpstr>Level shift?</vt:lpstr>
      <vt:lpstr>Level shift?</vt:lpstr>
      <vt:lpstr>Level shift?</vt:lpstr>
      <vt:lpstr>Timestamps</vt:lpstr>
      <vt:lpstr>Timestamps: varying time-difference between observations (BAOL068X_180816.csv)</vt:lpstr>
      <vt:lpstr>Timestamps: varying time-difference between observations</vt:lpstr>
      <vt:lpstr>Importance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Davor Josipovic</cp:lastModifiedBy>
  <cp:revision>25</cp:revision>
  <dcterms:created xsi:type="dcterms:W3CDTF">2019-05-26T17:41:00Z</dcterms:created>
  <dcterms:modified xsi:type="dcterms:W3CDTF">2019-07-30T12:03:25Z</dcterms:modified>
</cp:coreProperties>
</file>